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305" r:id="rId3"/>
    <p:sldId id="404" r:id="rId5"/>
    <p:sldId id="407" r:id="rId6"/>
    <p:sldId id="585" r:id="rId7"/>
    <p:sldId id="1003" r:id="rId8"/>
    <p:sldId id="1004" r:id="rId9"/>
    <p:sldId id="970" r:id="rId10"/>
    <p:sldId id="929" r:id="rId11"/>
    <p:sldId id="927" r:id="rId12"/>
    <p:sldId id="928" r:id="rId13"/>
    <p:sldId id="930" r:id="rId14"/>
    <p:sldId id="931" r:id="rId15"/>
    <p:sldId id="932" r:id="rId16"/>
    <p:sldId id="933" r:id="rId17"/>
    <p:sldId id="804" r:id="rId18"/>
    <p:sldId id="934" r:id="rId19"/>
    <p:sldId id="810" r:id="rId20"/>
    <p:sldId id="935" r:id="rId21"/>
    <p:sldId id="936" r:id="rId22"/>
    <p:sldId id="898" r:id="rId23"/>
    <p:sldId id="938" r:id="rId24"/>
    <p:sldId id="939" r:id="rId25"/>
    <p:sldId id="953" r:id="rId26"/>
    <p:sldId id="954" r:id="rId27"/>
    <p:sldId id="955" r:id="rId28"/>
    <p:sldId id="962" r:id="rId29"/>
    <p:sldId id="314" r:id="rId30"/>
  </p:sldIdLst>
  <p:sldSz cx="12192000" cy="6858000"/>
  <p:notesSz cx="7103745" cy="10234295"/>
  <p:custDataLst>
    <p:tags r:id="rId3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90204" pitchFamily="34" charset="0"/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30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7E1"/>
    <a:srgbClr val="1D1D1D"/>
    <a:srgbClr val="FFC000"/>
    <a:srgbClr val="8E5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2" autoAdjust="0"/>
    <p:restoredTop sz="79480" autoAdjust="0"/>
  </p:normalViewPr>
  <p:slideViewPr>
    <p:cSldViewPr snapToGrid="0" showGuides="1">
      <p:cViewPr varScale="1">
        <p:scale>
          <a:sx n="94" d="100"/>
          <a:sy n="94" d="100"/>
        </p:scale>
        <p:origin x="1616" y="192"/>
      </p:cViewPr>
      <p:guideLst>
        <p:guide orient="horz" pos="2304"/>
        <p:guide pos="3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3402" y="-84"/>
      </p:cViewPr>
      <p:guideLst>
        <p:guide orient="horz" pos="3702"/>
        <p:guide pos="2225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621630160433007"/>
          <c:w val="1"/>
          <c:h val="0.95692390766954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8A7E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explosion val="0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1D1D1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C7CC7-EA73-4A76-879D-6BD4A239FD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47808-DA46-4307-8F6B-0B6CACB271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62AD4-1182-4AB8-87B8-9386B7E1FB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4F054-70ED-4B36-9274-6DAC6BB423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 bwMode="auto">
      <p:bgPr>
        <a:pattFill prst="pct5">
          <a:fgClr>
            <a:srgbClr val="28A7E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4150360" y="1461769"/>
          <a:ext cx="3345815" cy="364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6" name="图片 1" descr="圆角-蓝色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550" y="5321300"/>
            <a:ext cx="27987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占位符 26"/>
          <p:cNvSpPr>
            <a:spLocks noGrp="1"/>
          </p:cNvSpPr>
          <p:nvPr>
            <p:ph type="body" idx="18" hasCustomPrompt="1"/>
          </p:nvPr>
        </p:nvSpPr>
        <p:spPr>
          <a:xfrm>
            <a:off x="4840605" y="2920365"/>
            <a:ext cx="2122805" cy="548640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单击编辑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E0308083-9F7E-4138-A187-268429A051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 bwMode="auto">
      <p:bgPr>
        <a:pattFill prst="pct5">
          <a:fgClr>
            <a:srgbClr val="BFBFBF"/>
          </a:fgClr>
          <a:bgClr>
            <a:srgbClr val="F2F2F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2372178"/>
            <a:ext cx="12192000" cy="1844675"/>
          </a:xfrm>
          <a:prstGeom prst="rect">
            <a:avLst/>
          </a:prstGeom>
          <a:solidFill>
            <a:srgbClr val="28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" name="矩形 4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2525" y="2653665"/>
            <a:ext cx="10515600" cy="1325563"/>
          </a:xfrm>
        </p:spPr>
        <p:txBody>
          <a:bodyPr/>
          <a:lstStyle>
            <a:lvl1pPr>
              <a:defRPr sz="54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 hasCustomPrompt="1"/>
          </p:nvPr>
        </p:nvSpPr>
        <p:spPr>
          <a:xfrm>
            <a:off x="1219200" y="4425315"/>
            <a:ext cx="7807960" cy="1655445"/>
          </a:xfrm>
        </p:spPr>
        <p:txBody>
          <a:bodyPr/>
          <a:lstStyle>
            <a:lvl1pPr marL="0" indent="0" algn="l">
              <a:buNone/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讲师：xxx点击添加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32E0F-F916-4EA9-A451-EC0C3959A4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bg bwMode="auto">
      <p:bgPr>
        <a:pattFill prst="pct5">
          <a:fgClr>
            <a:srgbClr val="D9D9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3" name="组合 6"/>
          <p:cNvGrpSpPr/>
          <p:nvPr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  <p:pic>
        <p:nvPicPr>
          <p:cNvPr id="11" name="图片 2" descr="圆角-蓝色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880" y="0"/>
            <a:ext cx="10515600" cy="805543"/>
          </a:xfrm>
        </p:spPr>
        <p:txBody>
          <a:bodyPr/>
          <a:lstStyle>
            <a:lvl1pPr>
              <a:defRPr sz="3600" b="1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7" name="内容占位符 36"/>
          <p:cNvSpPr>
            <a:spLocks noGrp="1"/>
          </p:cNvSpPr>
          <p:nvPr>
            <p:ph sz="half" idx="14"/>
          </p:nvPr>
        </p:nvSpPr>
        <p:spPr>
          <a:xfrm>
            <a:off x="520581" y="1077686"/>
            <a:ext cx="10930683" cy="5214257"/>
          </a:xfrm>
        </p:spPr>
        <p:txBody>
          <a:bodyPr/>
          <a:lstStyle>
            <a:lvl1pPr>
              <a:buClr>
                <a:schemeClr val="accent1"/>
              </a:buClr>
              <a:buFont typeface="Wingdings" panose="05000000000000000000" pitchFamily="2" charset="2"/>
              <a:buChar char="u"/>
              <a:defRPr sz="24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chemeClr val="accent1"/>
              </a:buClr>
              <a:buFont typeface="Wingdings" panose="05000000000000000000" pitchFamily="2" charset="2"/>
              <a:buChar char="Ø"/>
              <a:defRPr sz="22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chemeClr val="accent1"/>
              </a:buClr>
              <a:defRPr sz="2000" baseline="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chemeClr val="accent1"/>
              </a:buClr>
              <a:defRPr sz="18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灯片编号占位符 6"/>
          <p:cNvSpPr>
            <a:spLocks noGrp="1"/>
          </p:cNvSpPr>
          <p:nvPr>
            <p:ph type="sldNum" sz="quarter" idx="17"/>
          </p:nvPr>
        </p:nvSpPr>
        <p:spPr>
          <a:xfrm>
            <a:off x="9285532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0C94582B-9D00-4C0D-B166-02A236ABA593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334A-03C9-4C01-8A1A-B9DD44A94D5B}" type="datetime1">
              <a:rPr lang="zh-CN" altLang="en-US"/>
            </a:fld>
            <a:endParaRPr lang="zh-CN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zh-CN"/>
              <a:t>RHEL Clustering &amp; Storage Management</a:t>
            </a:r>
            <a:endParaRPr lang="zh-CN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027F6-66FF-4DA0-8853-908340C923C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165778"/>
            <a:ext cx="7152167" cy="586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noProof="1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99" y="1055914"/>
            <a:ext cx="11157857" cy="5246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2747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2B56-E833-4A12-A267-B8796472F1F0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2" descr="圆角-蓝色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67" y="-185058"/>
            <a:ext cx="2880385" cy="14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6"/>
          <p:cNvGrpSpPr/>
          <p:nvPr userDrawn="1"/>
        </p:nvGrpSpPr>
        <p:grpSpPr>
          <a:xfrm>
            <a:off x="5949950" y="805524"/>
            <a:ext cx="6238875" cy="182880"/>
            <a:chOff x="3709178" y="2070100"/>
            <a:chExt cx="3810002" cy="279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矩形 8"/>
            <p:cNvSpPr/>
            <p:nvPr/>
          </p:nvSpPr>
          <p:spPr>
            <a:xfrm>
              <a:off x="3709178" y="2070100"/>
              <a:ext cx="1270000" cy="279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79179" y="2070100"/>
              <a:ext cx="1270000" cy="279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49180" y="2070100"/>
              <a:ext cx="1270000" cy="279400"/>
            </a:xfrm>
            <a:prstGeom prst="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3200" noProof="1">
                <a:solidFill>
                  <a:schemeClr val="bg1">
                    <a:lumMod val="50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u"/>
        <a:defRPr sz="2400" kern="120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Ø"/>
        <a:defRPr sz="2200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4925" y="2686050"/>
            <a:ext cx="12210415" cy="1325880"/>
          </a:xfrm>
        </p:spPr>
        <p:txBody>
          <a:bodyPr/>
          <a:lstStyle/>
          <a:p>
            <a:r>
              <a:rPr dirty="0"/>
              <a:t>Kubernetes Operator开发</a:t>
            </a:r>
            <a:endParaRPr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9200" y="4425316"/>
            <a:ext cx="6242957" cy="1028428"/>
          </a:xfrm>
        </p:spPr>
        <p:txBody>
          <a:bodyPr/>
          <a:lstStyle/>
          <a:p>
            <a:r>
              <a:rPr lang="zh-CN" altLang="en-US" dirty="0"/>
              <a:t>讲师：老喻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2E0F-F916-4EA9-A451-EC0C3959A4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自我简介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083310"/>
            <a:ext cx="5412740" cy="50266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800" dirty="0"/>
              <a:t>运维, 研发, 产品, 架构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创业做过拼车和团购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参与社区, 分享与探讨技术价值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坚持写博客, 记录与分享体验</a:t>
            </a:r>
            <a:endParaRPr kumimoji="1" lang="zh-CN" altLang="en-US" sz="2800" dirty="0"/>
          </a:p>
          <a:p>
            <a:pPr marL="0" indent="0">
              <a:buNone/>
            </a:pPr>
            <a:r>
              <a:rPr kumimoji="1" lang="en-US" altLang="zh-CN" sz="2800" dirty="0"/>
              <a:t>(http://www.nbtuan.vip/)</a:t>
            </a:r>
            <a:endParaRPr kumimoji="1" lang="zh-CN" altLang="en-US" sz="2800" dirty="0"/>
          </a:p>
          <a:p>
            <a:endParaRPr kumimoji="1" lang="zh-CN" altLang="en-US" sz="2800" dirty="0"/>
          </a:p>
          <a:p>
            <a:r>
              <a:rPr kumimoji="1" lang="zh-CN" altLang="en-US" sz="2800" dirty="0"/>
              <a:t>将经验汇聚成产品</a:t>
            </a:r>
            <a:r>
              <a:rPr kumimoji="1" lang="en-US" altLang="zh-CN" sz="2800" dirty="0"/>
              <a:t>,</a:t>
            </a:r>
            <a:r>
              <a:rPr kumimoji="1" lang="zh-CN" altLang="en-US" sz="2800" dirty="0"/>
              <a:t>通过开源项目传递价值</a:t>
            </a:r>
            <a:endParaRPr kumimoji="1"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5570" y="1083310"/>
            <a:ext cx="4584700" cy="3086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0" y="3096895"/>
            <a:ext cx="5755640" cy="32505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提纲</a:t>
            </a:r>
            <a:endParaRPr kumimoji="1" lang="zh-CN" alt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075305" y="3935730"/>
            <a:ext cx="5408930" cy="26879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2400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200" kern="1200" baseline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sz="1800" dirty="0"/>
              <a:t>Operator</a:t>
            </a:r>
            <a:r>
              <a:rPr kumimoji="1" lang="zh-CN" altLang="en-US" sz="1800" dirty="0"/>
              <a:t>使用场景</a:t>
            </a:r>
            <a:endParaRPr kumimoji="1" sz="1800" dirty="0"/>
          </a:p>
          <a:p>
            <a:endParaRPr kumimoji="1" sz="1800" dirty="0"/>
          </a:p>
          <a:p>
            <a:r>
              <a:rPr kumimoji="1" sz="1800" dirty="0"/>
              <a:t>开发环境准备</a:t>
            </a:r>
            <a:endParaRPr kumimoji="1" sz="1800" dirty="0"/>
          </a:p>
          <a:p>
            <a:endParaRPr kumimoji="1" lang="en-US" altLang="zh-CN" sz="1800" dirty="0"/>
          </a:p>
          <a:p>
            <a:r>
              <a:rPr kumimoji="1" sz="1800" dirty="0">
                <a:sym typeface="+mn-ea"/>
              </a:rPr>
              <a:t>kubebuilder </a:t>
            </a:r>
            <a:r>
              <a:rPr kumimoji="1" lang="zh-CN" sz="1800" dirty="0">
                <a:sym typeface="+mn-ea"/>
              </a:rPr>
              <a:t>介绍</a:t>
            </a:r>
            <a:endParaRPr kumimoji="1" lang="zh-CN" sz="1800" dirty="0">
              <a:sym typeface="+mn-ea"/>
            </a:endParaRPr>
          </a:p>
          <a:p>
            <a:endParaRPr kumimoji="1" lang="zh-CN" altLang="en-US" sz="1800" dirty="0"/>
          </a:p>
          <a:p>
            <a:r>
              <a:rPr kumimoji="1" sz="1800" dirty="0"/>
              <a:t>CRD的开发与部署</a:t>
            </a:r>
            <a:endParaRPr kumimoji="1" sz="1800" dirty="0"/>
          </a:p>
          <a:p>
            <a:endParaRPr kumimoji="1" lang="zh-CN" altLang="en-US" sz="1800" dirty="0"/>
          </a:p>
          <a:p>
            <a:r>
              <a:rPr kumimoji="1" sz="1800" dirty="0"/>
              <a:t>Crontroller开发与部署</a:t>
            </a:r>
            <a:endParaRPr kumimoji="1" sz="1800" dirty="0"/>
          </a:p>
          <a:p>
            <a:endParaRPr kumimoji="1" lang="en-US" altLang="zh-CN" sz="2800" dirty="0"/>
          </a:p>
          <a:p>
            <a:endParaRPr kumimoji="1" lang="en-US" altLang="zh-CN" sz="2800" dirty="0"/>
          </a:p>
        </p:txBody>
      </p:sp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4192588" y="1514793"/>
            <a:ext cx="2905125" cy="2105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1061085" y="3871595"/>
            <a:ext cx="3703320" cy="238315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K8s</a:t>
            </a:r>
            <a:r>
              <a:rPr kumimoji="1" lang="zh-CN" altLang="en-US" dirty="0"/>
              <a:t>常见的</a:t>
            </a:r>
            <a:r>
              <a:rPr kumimoji="1" lang="en-US" altLang="zh-CN" dirty="0"/>
              <a:t>2</a:t>
            </a:r>
            <a:r>
              <a:rPr kumimoji="1" lang="zh-CN" altLang="en-US" dirty="0"/>
              <a:t>种二次开发</a:t>
            </a:r>
            <a:r>
              <a:rPr kumimoji="1" lang="zh-CN" altLang="en-US" dirty="0"/>
              <a:t>模式</a:t>
            </a:r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94055" y="2078355"/>
            <a:ext cx="4871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Client-go:  </a:t>
            </a:r>
            <a:r>
              <a:rPr lang="zh-CN" altLang="en-US"/>
              <a:t>与普通</a:t>
            </a:r>
            <a:r>
              <a:rPr lang="en-US" altLang="zh-CN"/>
              <a:t>SDK</a:t>
            </a:r>
            <a:r>
              <a:rPr lang="zh-CN" altLang="en-US"/>
              <a:t>使用别为二样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圆角矩形 2"/>
          <p:cNvSpPr/>
          <p:nvPr/>
        </p:nvSpPr>
        <p:spPr>
          <a:xfrm>
            <a:off x="1524000" y="4058285"/>
            <a:ext cx="288480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API Server</a:t>
            </a:r>
            <a:endParaRPr lang="en-US" altLang="zh-CN"/>
          </a:p>
        </p:txBody>
      </p:sp>
      <p:sp>
        <p:nvSpPr>
          <p:cNvPr id="6" name="圆角矩形 5"/>
          <p:cNvSpPr/>
          <p:nvPr/>
        </p:nvSpPr>
        <p:spPr>
          <a:xfrm>
            <a:off x="6727190" y="3836670"/>
            <a:ext cx="4305935" cy="238315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817485" y="4161155"/>
            <a:ext cx="288480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API Server</a:t>
            </a:r>
            <a:endParaRPr lang="en-US" altLang="zh-CN"/>
          </a:p>
        </p:txBody>
      </p:sp>
      <p:sp>
        <p:nvSpPr>
          <p:cNvPr id="20" name="圆角矩形 19"/>
          <p:cNvSpPr/>
          <p:nvPr/>
        </p:nvSpPr>
        <p:spPr>
          <a:xfrm>
            <a:off x="1898015" y="2640330"/>
            <a:ext cx="1710055" cy="56070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client-go</a:t>
            </a:r>
            <a:endParaRPr lang="en-US" altLang="zh-CN"/>
          </a:p>
        </p:txBody>
      </p:sp>
      <p:sp>
        <p:nvSpPr>
          <p:cNvPr id="21" name="下箭头 20"/>
          <p:cNvSpPr/>
          <p:nvPr/>
        </p:nvSpPr>
        <p:spPr>
          <a:xfrm>
            <a:off x="2680970" y="3327400"/>
            <a:ext cx="250190" cy="46228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7018020" y="5566410"/>
            <a:ext cx="1710055" cy="56070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k8s operator</a:t>
            </a:r>
            <a:endParaRPr lang="en-US" altLang="zh-CN"/>
          </a:p>
        </p:txBody>
      </p:sp>
      <p:sp>
        <p:nvSpPr>
          <p:cNvPr id="24" name="下箭头 23"/>
          <p:cNvSpPr/>
          <p:nvPr/>
        </p:nvSpPr>
        <p:spPr>
          <a:xfrm rot="10800000">
            <a:off x="8077200" y="4959350"/>
            <a:ext cx="250190" cy="46228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263005" y="2022475"/>
            <a:ext cx="4871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Operator:  </a:t>
            </a:r>
            <a:r>
              <a:rPr lang="zh-CN" altLang="en-US"/>
              <a:t>是一套</a:t>
            </a:r>
            <a:r>
              <a:rPr lang="en-US" altLang="zh-CN"/>
              <a:t>k8s </a:t>
            </a:r>
            <a:r>
              <a:rPr lang="zh-CN" altLang="en-US"/>
              <a:t>功能扩展框架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Operator  Framework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255" y="2617470"/>
            <a:ext cx="10463530" cy="24625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https://operatorhub.io/</a:t>
            </a:r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26060" y="792480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4425" y="1051560"/>
            <a:ext cx="10292715" cy="5702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89305" y="2792730"/>
            <a:ext cx="6468745" cy="314515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Operator</a:t>
            </a:r>
            <a:r>
              <a:rPr kumimoji="1" lang="zh-CN" altLang="en-US" dirty="0"/>
              <a:t>功能设计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257300" y="5062220"/>
            <a:ext cx="171005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deployment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3542665" y="2372995"/>
            <a:ext cx="2463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k8s </a:t>
            </a:r>
            <a:r>
              <a:rPr lang="zh-CN" altLang="en-US"/>
              <a:t>集群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96620" y="1744345"/>
            <a:ext cx="6667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应用发布后</a:t>
            </a:r>
            <a:r>
              <a:rPr lang="en-US" altLang="zh-CN"/>
              <a:t>,   </a:t>
            </a:r>
            <a:r>
              <a:rPr lang="zh-CN" altLang="en-US"/>
              <a:t>自动注册到网关</a:t>
            </a:r>
            <a:r>
              <a:rPr lang="en-US" altLang="zh-CN"/>
              <a:t>, </a:t>
            </a:r>
            <a:r>
              <a:rPr lang="zh-CN" altLang="en-US"/>
              <a:t>完成对外访问</a:t>
            </a: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257300" y="4191635"/>
            <a:ext cx="171005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deployment</a:t>
            </a:r>
            <a:endParaRPr lang="en-US" altLang="zh-CN"/>
          </a:p>
        </p:txBody>
      </p:sp>
      <p:sp>
        <p:nvSpPr>
          <p:cNvPr id="12" name="圆角矩形 11"/>
          <p:cNvSpPr/>
          <p:nvPr/>
        </p:nvSpPr>
        <p:spPr>
          <a:xfrm>
            <a:off x="5099685" y="3175635"/>
            <a:ext cx="1812925" cy="24796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网关</a:t>
            </a: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257300" y="3321050"/>
            <a:ext cx="171005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deployment</a:t>
            </a:r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5110" y="2372995"/>
            <a:ext cx="392430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Operator </a:t>
            </a:r>
            <a:r>
              <a:rPr kumimoji="1" lang="zh-CN" altLang="en-US" dirty="0"/>
              <a:t>开发工具选择</a:t>
            </a:r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09600" y="1287780"/>
            <a:ext cx="115042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dirty="0">
                <a:sym typeface="+mn-ea"/>
              </a:rPr>
              <a:t>Operator </a:t>
            </a:r>
            <a:r>
              <a:rPr kumimoji="1" lang="zh-CN" altLang="en-US" dirty="0">
                <a:sym typeface="+mn-ea"/>
              </a:rPr>
              <a:t>开发</a:t>
            </a:r>
            <a:r>
              <a:rPr kumimoji="1" lang="en-US" altLang="zh-CN" dirty="0">
                <a:sym typeface="+mn-ea"/>
              </a:rPr>
              <a:t>SDK</a:t>
            </a:r>
            <a:r>
              <a:rPr kumimoji="1" lang="zh-CN" altLang="en-US" dirty="0">
                <a:sym typeface="+mn-ea"/>
              </a:rPr>
              <a:t>有</a:t>
            </a:r>
            <a:r>
              <a:rPr kumimoji="1" lang="en-US" altLang="zh-CN" dirty="0">
                <a:sym typeface="+mn-ea"/>
              </a:rPr>
              <a:t>2</a:t>
            </a:r>
            <a:r>
              <a:rPr kumimoji="1" lang="zh-CN" altLang="en-US" dirty="0">
                <a:sym typeface="+mn-ea"/>
              </a:rPr>
              <a:t>个选择</a:t>
            </a:r>
            <a:r>
              <a:rPr kumimoji="1" lang="en-US" altLang="zh-CN" dirty="0">
                <a:sym typeface="+mn-ea"/>
              </a:rPr>
              <a:t>:</a:t>
            </a:r>
            <a:endParaRPr kumimoji="1" lang="en-US" altLang="zh-CN" dirty="0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>
                <a:sym typeface="+mn-ea"/>
              </a:rPr>
              <a:t>kubebuilder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>
                <a:sym typeface="+mn-ea"/>
              </a:rPr>
              <a:t>operator sdk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endParaRPr kumimoji="1" lang="en-US" altLang="zh-CN" dirty="0">
              <a:sym typeface="+mn-ea"/>
            </a:endParaRPr>
          </a:p>
          <a:p>
            <a:pPr marL="0" indent="0">
              <a:buFont typeface="Arial" panose="020B0604020202090204" pitchFamily="34" charset="0"/>
              <a:buNone/>
            </a:pPr>
            <a:r>
              <a:rPr kumimoji="1" lang="zh-CN" altLang="en-US" dirty="0">
                <a:sym typeface="+mn-ea"/>
              </a:rPr>
              <a:t>本质上他们都是在</a:t>
            </a:r>
            <a:r>
              <a:rPr lang="en-US" altLang="zh-CN">
                <a:sym typeface="+mn-ea"/>
              </a:rPr>
              <a:t>k8s控制器运行时</a:t>
            </a:r>
            <a:r>
              <a:rPr lang="zh-CN" altLang="en-US">
                <a:sym typeface="+mn-ea"/>
              </a:rPr>
              <a:t>上进行的封装</a:t>
            </a:r>
            <a:r>
              <a:rPr lang="en-US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主要都是脚手架的生成</a:t>
            </a:r>
            <a:r>
              <a:rPr lang="en-US" altLang="zh-CN">
                <a:sym typeface="+mn-ea"/>
              </a:rPr>
              <a:t>,  </a:t>
            </a:r>
            <a:r>
              <a:rPr lang="zh-CN" altLang="en-US">
                <a:sym typeface="+mn-ea"/>
              </a:rPr>
              <a:t>使用体验相差不大</a:t>
            </a:r>
            <a:endParaRPr kumimoji="1" lang="zh-CN" altLang="en-US" dirty="0"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477770" y="3377565"/>
            <a:ext cx="171005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kubebuilder</a:t>
            </a:r>
            <a:endParaRPr lang="en-US" altLang="zh-CN"/>
          </a:p>
        </p:txBody>
      </p:sp>
      <p:sp>
        <p:nvSpPr>
          <p:cNvPr id="3" name="圆角矩形 2"/>
          <p:cNvSpPr/>
          <p:nvPr/>
        </p:nvSpPr>
        <p:spPr>
          <a:xfrm>
            <a:off x="7270115" y="3377565"/>
            <a:ext cx="1710055" cy="56070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operator sdk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2477770" y="4409440"/>
            <a:ext cx="35852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sym typeface="+mn-ea"/>
              </a:rPr>
              <a:t>维护方</a:t>
            </a:r>
            <a:r>
              <a:rPr lang="en-US" altLang="zh-CN">
                <a:sym typeface="+mn-ea"/>
              </a:rPr>
              <a:t>: kubernetes-sigs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sym typeface="+mn-ea"/>
              </a:rPr>
              <a:t>基于</a:t>
            </a:r>
            <a:r>
              <a:rPr lang="en-US" altLang="zh-CN">
                <a:sym typeface="+mn-ea"/>
              </a:rPr>
              <a:t> k8s控制器运行时 </a:t>
            </a:r>
            <a:r>
              <a:rPr lang="zh-CN" altLang="en-US">
                <a:sym typeface="+mn-ea"/>
              </a:rPr>
              <a:t>封装</a:t>
            </a:r>
            <a:endParaRPr lang="zh-CN" altLang="en-US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sym typeface="+mn-ea"/>
              </a:rPr>
              <a:t>包含</a:t>
            </a:r>
            <a:r>
              <a:rPr lang="en-US" altLang="zh-CN">
                <a:sym typeface="+mn-ea"/>
              </a:rPr>
              <a:t> CRD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Controller</a:t>
            </a:r>
            <a:r>
              <a:rPr lang="zh-CN" altLang="en-US">
                <a:sym typeface="+mn-ea"/>
              </a:rPr>
              <a:t>开发</a:t>
            </a:r>
            <a:endParaRPr lang="zh-CN" altLang="en-US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58355" y="4352290"/>
            <a:ext cx="354584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sym typeface="+mn-ea"/>
              </a:rPr>
              <a:t>维护方</a:t>
            </a:r>
            <a:r>
              <a:rPr lang="en-US" altLang="zh-CN">
                <a:sym typeface="+mn-ea"/>
              </a:rPr>
              <a:t>:  coreOS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sym typeface="+mn-ea"/>
              </a:rPr>
              <a:t>基于</a:t>
            </a:r>
            <a:r>
              <a:rPr lang="en-US" altLang="zh-CN">
                <a:sym typeface="+mn-ea"/>
              </a:rPr>
              <a:t> k8s控制器运行时 </a:t>
            </a:r>
            <a:r>
              <a:rPr lang="zh-CN" altLang="en-US">
                <a:sym typeface="+mn-ea"/>
              </a:rPr>
              <a:t>封装</a:t>
            </a:r>
            <a:endParaRPr lang="zh-CN" altLang="en-US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sym typeface="+mn-ea"/>
              </a:rPr>
              <a:t>早期不包含</a:t>
            </a:r>
            <a:r>
              <a:rPr lang="en-US" altLang="zh-CN">
                <a:sym typeface="+mn-ea"/>
              </a:rPr>
              <a:t>CRD</a:t>
            </a:r>
            <a:r>
              <a:rPr lang="zh-CN" altLang="en-US">
                <a:sym typeface="+mn-ea"/>
              </a:rPr>
              <a:t>开发</a:t>
            </a:r>
            <a:r>
              <a:rPr lang="en-US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在往</a:t>
            </a:r>
            <a:r>
              <a:rPr lang="en-US" altLang="zh-CN">
                <a:sym typeface="+mn-ea"/>
              </a:rPr>
              <a:t>kubebuilder</a:t>
            </a:r>
            <a:r>
              <a:rPr lang="zh-CN" altLang="en-US">
                <a:sym typeface="+mn-ea"/>
              </a:rPr>
              <a:t>方向进行融合</a:t>
            </a:r>
            <a:endParaRPr lang="zh-CN" altLang="en-US"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环境要求</a:t>
            </a:r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61060" y="1651000"/>
            <a:ext cx="547243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go version v1.15+ (kubebuilder v3.0 &lt; v3.1).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go version v1.16+ (kubebuilder v3.1 &lt; v3.3).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go version v1.17+ (kubebuilder v3.3+).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docker version 17.03+.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kubectl version v1.11.3+.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Access to a Kubernetes v1.11.3+ cluster.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785" y="4302760"/>
            <a:ext cx="3133725" cy="10001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265" y="1651000"/>
            <a:ext cx="612457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环境准备</a:t>
            </a:r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61060" y="1651000"/>
            <a:ext cx="547243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go version v1.15+ (kubebuilder v3.0 &lt; v3.1).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go version v1.16+ (kubebuilder v3.1 &lt; v3.3).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go version v1.17+ (kubebuilder v3.3+).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docker version 17.03+.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kubectl version v1.11.3+.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/>
              <a:t>Access to a Kubernetes v1.11.3+ cluster.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785" y="4302760"/>
            <a:ext cx="3133725" cy="10001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265" y="1651000"/>
            <a:ext cx="612457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安装 kubebuilder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5" y="1129665"/>
            <a:ext cx="7458075" cy="1428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65" y="2558415"/>
            <a:ext cx="7808595" cy="4018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880" y="2558415"/>
            <a:ext cx="3860165" cy="16313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kubebuilder</a:t>
            </a:r>
            <a:r>
              <a:rPr kumimoji="1" lang="en-US" altLang="zh-CN" dirty="0"/>
              <a:t> </a:t>
            </a:r>
            <a:r>
              <a:rPr kumimoji="1" lang="zh-CN" altLang="en-US" dirty="0"/>
              <a:t>介绍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595" y="1337310"/>
            <a:ext cx="6167120" cy="50209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140" y="2803525"/>
            <a:ext cx="5652135" cy="26803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dirty="0">
                <a:sym typeface="+mn-ea"/>
              </a:rPr>
              <a:t>创建一个</a:t>
            </a:r>
            <a:r>
              <a:rPr kumimoji="1" lang="en-US" altLang="zh-CN" dirty="0">
                <a:sym typeface="+mn-ea"/>
              </a:rPr>
              <a:t>Operator</a:t>
            </a:r>
            <a:r>
              <a:rPr kumimoji="1" lang="zh-CN" altLang="en-US" dirty="0">
                <a:sym typeface="+mn-ea"/>
              </a:rPr>
              <a:t>项目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295" y="1106170"/>
            <a:ext cx="7005955" cy="55835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815" y="3055620"/>
            <a:ext cx="5148580" cy="18173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dirty="0">
                <a:sym typeface="+mn-ea"/>
              </a:rPr>
              <a:t>创建一个</a:t>
            </a:r>
            <a:r>
              <a:rPr kumimoji="1" lang="en-US" altLang="zh-CN" dirty="0">
                <a:sym typeface="+mn-ea"/>
              </a:rPr>
              <a:t>Operator</a:t>
            </a:r>
            <a:r>
              <a:rPr kumimoji="1" lang="zh-CN" altLang="en-US" dirty="0">
                <a:sym typeface="+mn-ea"/>
              </a:rPr>
              <a:t>项目</a:t>
            </a:r>
            <a:endParaRPr kumimoji="1" lang="zh-CN" altLang="en-US" dirty="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295" y="1106170"/>
            <a:ext cx="7005955" cy="55835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815" y="3055620"/>
            <a:ext cx="5148580" cy="18173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创建</a:t>
            </a:r>
            <a:r>
              <a:rPr kumimoji="1" lang="en-US" altLang="zh-CN" dirty="0"/>
              <a:t>API</a:t>
            </a:r>
            <a:endParaRPr kumimoji="1"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" y="1071245"/>
            <a:ext cx="5497830" cy="56597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070" y="1432560"/>
            <a:ext cx="6319520" cy="22459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项目生成文件解读</a:t>
            </a:r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678305" y="1012190"/>
            <a:ext cx="88360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kubebuilder create api --group traefik --version v1 --kind TraefikService</a:t>
            </a:r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1153795" y="1543050"/>
            <a:ext cx="2503805" cy="50996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3038475"/>
            <a:ext cx="8124825" cy="1819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CRD</a:t>
            </a:r>
            <a:r>
              <a:rPr kumimoji="1" lang="zh-CN" altLang="en-US" dirty="0"/>
              <a:t>开发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6410" y="2018665"/>
            <a:ext cx="6027420" cy="34518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CRD</a:t>
            </a:r>
            <a:r>
              <a:rPr kumimoji="1" lang="zh-CN" altLang="en-US" dirty="0"/>
              <a:t>设计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035" y="1058545"/>
            <a:ext cx="6186805" cy="35198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0" y="3364865"/>
            <a:ext cx="7459345" cy="32061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生成</a:t>
            </a:r>
            <a:r>
              <a:rPr kumimoji="1" lang="en-US" altLang="zh-CN" dirty="0"/>
              <a:t>CRD</a:t>
            </a:r>
            <a:r>
              <a:rPr kumimoji="1" lang="zh-CN" altLang="en-US" dirty="0"/>
              <a:t>相关描述与代码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3630" y="1967865"/>
            <a:ext cx="4905375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安装</a:t>
            </a:r>
            <a:r>
              <a:rPr kumimoji="1" lang="en-US" altLang="zh-CN" dirty="0"/>
              <a:t>CRD</a:t>
            </a:r>
            <a:endParaRPr kumimoji="1"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130" y="920750"/>
            <a:ext cx="6848475" cy="2562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85" y="4293870"/>
            <a:ext cx="6610350" cy="22955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验证</a:t>
            </a:r>
            <a:r>
              <a:rPr kumimoji="1" lang="en-US" altLang="zh-CN" dirty="0"/>
              <a:t>CRD</a:t>
            </a:r>
            <a:endParaRPr kumimoji="1"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65" y="1109345"/>
            <a:ext cx="4524375" cy="2952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0" y="1604645"/>
            <a:ext cx="5876925" cy="2457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740" y="5047615"/>
            <a:ext cx="5981700" cy="12668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Controller</a:t>
            </a:r>
            <a:r>
              <a:rPr kumimoji="1" lang="zh-CN" altLang="en-US" dirty="0"/>
              <a:t>开发</a:t>
            </a:r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6410" y="2018665"/>
            <a:ext cx="6027420" cy="34518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Controller </a:t>
            </a:r>
            <a:r>
              <a:rPr kumimoji="1" lang="zh-CN" altLang="en-US" dirty="0"/>
              <a:t>工作原理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585" y="1064260"/>
            <a:ext cx="10239375" cy="5734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dirty="0"/>
              <a:t>Crontroller 业务逻辑编写</a:t>
            </a:r>
            <a:endParaRPr kumimoji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0360" y="1144270"/>
            <a:ext cx="5651500" cy="5537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dirty="0"/>
              <a:t>Crontroller </a:t>
            </a:r>
            <a:r>
              <a:rPr kumimoji="1" lang="zh-CN" dirty="0"/>
              <a:t>测试</a:t>
            </a:r>
            <a:endParaRPr kumimoji="1" 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610" y="1294130"/>
            <a:ext cx="7998460" cy="2123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610" y="3545840"/>
            <a:ext cx="7745095" cy="31248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Pod </a:t>
            </a:r>
            <a:r>
              <a:rPr kumimoji="1" dirty="0"/>
              <a:t>Crontroller </a:t>
            </a:r>
            <a:r>
              <a:rPr kumimoji="1" lang="zh-CN" dirty="0"/>
              <a:t>实战</a:t>
            </a:r>
            <a:endParaRPr kumimoji="1" lang="zh-CN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5635" y="1219200"/>
            <a:ext cx="6837680" cy="1610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430" y="3094355"/>
            <a:ext cx="6812280" cy="359854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 noChangeArrowheads="1"/>
          </p:cNvSpPr>
          <p:nvPr>
            <p:ph type="title"/>
          </p:nvPr>
        </p:nvSpPr>
        <p:spPr>
          <a:xfrm>
            <a:off x="379413" y="2654300"/>
            <a:ext cx="11288712" cy="1325563"/>
          </a:xfrm>
        </p:spPr>
        <p:txBody>
          <a:bodyPr/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   谢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副标题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25950"/>
            <a:ext cx="9223375" cy="1654175"/>
          </a:xfrm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咨询热线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400-080-6560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www.magedu.com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6"/>
          <p:cNvSpPr txBox="1">
            <a:spLocks noChangeArrowheads="1"/>
          </p:cNvSpPr>
          <p:nvPr/>
        </p:nvSpPr>
        <p:spPr bwMode="auto">
          <a:xfrm>
            <a:off x="638175" y="960348"/>
            <a:ext cx="105156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1D1D1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itchFamily="2" charset="-122"/>
              </a:defRPr>
            </a:lvl9pPr>
          </a:lstStyle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祝大家学业有成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3180,&quot;width&quot;:13500}"/>
</p:tagLst>
</file>

<file path=ppt/tags/tag2.xml><?xml version="1.0" encoding="utf-8"?>
<p:tagLst xmlns:p="http://schemas.openxmlformats.org/presentationml/2006/main">
  <p:tag name="COMMONDATA" val="eyJoZGlkIjoiOTk2MjcyODI1MTNmNTdkZDkwMzllYWM4NjY2ZDI2Y2E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1385</Words>
  <Application>WPS 演示</Application>
  <PresentationFormat>宽屏</PresentationFormat>
  <Paragraphs>147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Helvetica Neue</vt:lpstr>
      <vt:lpstr>汉仪书宋二KW</vt:lpstr>
      <vt:lpstr>Open Sans Light</vt:lpstr>
      <vt:lpstr>微软雅黑</vt:lpstr>
      <vt:lpstr>汉仪旗黑</vt:lpstr>
      <vt:lpstr>Wingdings</vt:lpstr>
      <vt:lpstr>宋体</vt:lpstr>
      <vt:lpstr>Arial Unicode MS</vt:lpstr>
      <vt:lpstr>苹方-简</vt:lpstr>
      <vt:lpstr>Calibri Light</vt:lpstr>
      <vt:lpstr>自定义设计方案</vt:lpstr>
      <vt:lpstr>Kubernetes Operator开发</vt:lpstr>
      <vt:lpstr>自我简介</vt:lpstr>
      <vt:lpstr>提纲</vt:lpstr>
      <vt:lpstr>K8s常见的2种二次开发模式</vt:lpstr>
      <vt:lpstr>Operator  Framework</vt:lpstr>
      <vt:lpstr>https://operatorhub.io/</vt:lpstr>
      <vt:lpstr>Operator功能设计</vt:lpstr>
      <vt:lpstr>Operator 开发工具选择</vt:lpstr>
      <vt:lpstr>环境要求</vt:lpstr>
      <vt:lpstr>环境准备</vt:lpstr>
      <vt:lpstr>安装 kubebuilder</vt:lpstr>
      <vt:lpstr>kubebuilder 介绍</vt:lpstr>
      <vt:lpstr>创建一个Operator项目</vt:lpstr>
      <vt:lpstr>创建一个Operator项目</vt:lpstr>
      <vt:lpstr>创建API</vt:lpstr>
      <vt:lpstr>项目生成文件解读</vt:lpstr>
      <vt:lpstr>CRD开发</vt:lpstr>
      <vt:lpstr>CRD设计</vt:lpstr>
      <vt:lpstr>生成CRD相关描述与代码</vt:lpstr>
      <vt:lpstr>安装CRD</vt:lpstr>
      <vt:lpstr>验证CRD</vt:lpstr>
      <vt:lpstr>Controller开发</vt:lpstr>
      <vt:lpstr>Controller 工作原理</vt:lpstr>
      <vt:lpstr>Crontroller 业务逻辑编写</vt:lpstr>
      <vt:lpstr>Crontroller 测试</vt:lpstr>
      <vt:lpstr>Pod Crontroller 实战</vt:lpstr>
      <vt:lpstr>谢   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李纳斯</cp:lastModifiedBy>
  <cp:revision>1393</cp:revision>
  <dcterms:created xsi:type="dcterms:W3CDTF">2024-04-27T10:13:26Z</dcterms:created>
  <dcterms:modified xsi:type="dcterms:W3CDTF">2024-04-27T10:13:26Z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2052-6.5.2.8766</vt:lpwstr>
  </property>
  <property fmtid="{D5CDD505-2E9C-101B-9397-08002B2CF9AE}" pid="3" name="ICV">
    <vt:lpwstr>7574BAF3570B4D6C8349CA523248A172</vt:lpwstr>
  </property>
</Properties>
</file>