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7"/>
  </p:handoutMasterIdLst>
  <p:sldIdLst>
    <p:sldId id="1039" r:id="rId3"/>
    <p:sldId id="1079" r:id="rId5"/>
    <p:sldId id="1040" r:id="rId6"/>
    <p:sldId id="1041" r:id="rId7"/>
    <p:sldId id="952" r:id="rId8"/>
    <p:sldId id="404" r:id="rId9"/>
    <p:sldId id="407" r:id="rId10"/>
    <p:sldId id="960" r:id="rId11"/>
    <p:sldId id="994" r:id="rId12"/>
    <p:sldId id="1042" r:id="rId13"/>
    <p:sldId id="1043" r:id="rId14"/>
    <p:sldId id="1044" r:id="rId15"/>
    <p:sldId id="1045" r:id="rId16"/>
    <p:sldId id="1046" r:id="rId17"/>
    <p:sldId id="1047" r:id="rId18"/>
    <p:sldId id="1048" r:id="rId19"/>
    <p:sldId id="1049" r:id="rId20"/>
    <p:sldId id="314" r:id="rId21"/>
    <p:sldId id="1050" r:id="rId22"/>
    <p:sldId id="1051" r:id="rId23"/>
    <p:sldId id="1052" r:id="rId24"/>
    <p:sldId id="1053" r:id="rId25"/>
    <p:sldId id="1054" r:id="rId26"/>
    <p:sldId id="1018" r:id="rId27"/>
    <p:sldId id="1056" r:id="rId28"/>
    <p:sldId id="1067" r:id="rId29"/>
    <p:sldId id="1069" r:id="rId30"/>
    <p:sldId id="1072" r:id="rId31"/>
    <p:sldId id="1071" r:id="rId32"/>
    <p:sldId id="1070" r:id="rId33"/>
    <p:sldId id="1008" r:id="rId34"/>
    <p:sldId id="1057" r:id="rId35"/>
    <p:sldId id="959" r:id="rId36"/>
  </p:sldIdLst>
  <p:sldSz cx="12192000" cy="6858000"/>
  <p:notesSz cx="7103745" cy="10234295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90204" pitchFamily="34" charset="0"/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90204" pitchFamily="34" charset="0"/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90204" pitchFamily="34" charset="0"/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90204" pitchFamily="34" charset="0"/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90204" pitchFamily="34" charset="0"/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A7E1"/>
    <a:srgbClr val="1D1D1D"/>
    <a:srgbClr val="FFC000"/>
    <a:srgbClr val="8E55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52" autoAdjust="0"/>
    <p:restoredTop sz="79480" autoAdjust="0"/>
  </p:normalViewPr>
  <p:slideViewPr>
    <p:cSldViewPr snapToGrid="0" showGuides="1">
      <p:cViewPr varScale="1">
        <p:scale>
          <a:sx n="94" d="100"/>
          <a:sy n="94" d="100"/>
        </p:scale>
        <p:origin x="1616" y="192"/>
      </p:cViewPr>
      <p:guideLst>
        <p:guide orient="horz" pos="2160"/>
        <p:guide pos="293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-3402" y="-84"/>
      </p:cViewPr>
      <p:guideLst>
        <p:guide orient="horz" pos="3533"/>
        <p:guide pos="2237"/>
      </p:guideLst>
    </p:cSldViewPr>
  </p:notes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handoutMaster" Target="handoutMasters/handoutMaster1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0621630160433007"/>
          <c:w val="1"/>
          <c:h val="0.95692390766954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Q1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rgbClr val="28A7E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非A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Q2</c:v>
                </c:pt>
              </c:strCache>
            </c:strRef>
          </c:tx>
          <c:explosion val="0"/>
          <c:dPt>
            <c:idx val="0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非A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Q3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rgbClr val="1D1D1D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非A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6</c:v>
                </c:pt>
                <c:pt idx="1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9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2C7CC7-EA73-4A76-879D-6BD4A239FD2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4313" y="972185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947808-DA46-4307-8F6B-0B6CACB271A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A62AD4-1182-4AB8-87B8-9386B7E1FBB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860925"/>
            <a:ext cx="5683250" cy="4605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 bwMode="auto">
      <p:bgPr>
        <a:pattFill prst="pct5">
          <a:fgClr>
            <a:srgbClr val="28A7E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表 2"/>
          <p:cNvGraphicFramePr/>
          <p:nvPr/>
        </p:nvGraphicFramePr>
        <p:xfrm>
          <a:off x="4150360" y="1461769"/>
          <a:ext cx="3345815" cy="3642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矩形 3"/>
          <p:cNvSpPr/>
          <p:nvPr userDrawn="1"/>
        </p:nvSpPr>
        <p:spPr>
          <a:xfrm>
            <a:off x="0" y="6648450"/>
            <a:ext cx="12192000" cy="209550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pic>
        <p:nvPicPr>
          <p:cNvPr id="6" name="图片 1" descr="圆角-蓝色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1550" y="5321300"/>
            <a:ext cx="2798763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文本占位符 26"/>
          <p:cNvSpPr>
            <a:spLocks noGrp="1"/>
          </p:cNvSpPr>
          <p:nvPr>
            <p:ph type="body" idx="18" hasCustomPrompt="1"/>
          </p:nvPr>
        </p:nvSpPr>
        <p:spPr>
          <a:xfrm>
            <a:off x="4840605" y="2920365"/>
            <a:ext cx="2122805" cy="548640"/>
          </a:xfrm>
        </p:spPr>
        <p:txBody>
          <a:bodyPr>
            <a:noAutofit/>
          </a:bodyPr>
          <a:lstStyle>
            <a:lvl1pPr marL="0" indent="0">
              <a:buNone/>
              <a:defRPr sz="3600" b="1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单击编辑</a:t>
            </a:r>
            <a:endParaRPr lang="zh-CN" altLang="en-US" noProof="1"/>
          </a:p>
        </p:txBody>
      </p:sp>
      <p:sp>
        <p:nvSpPr>
          <p:cNvPr id="7" name="日期占位符 2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8" name="页脚占位符 3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fld id="{E0308083-9F7E-4138-A187-268429A051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bg bwMode="auto">
      <p:bgPr>
        <a:pattFill prst="pct5">
          <a:fgClr>
            <a:srgbClr val="BFBFBF"/>
          </a:fgClr>
          <a:bgClr>
            <a:srgbClr val="F2F2F2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2372178"/>
            <a:ext cx="12192000" cy="1844675"/>
          </a:xfrm>
          <a:prstGeom prst="rect">
            <a:avLst/>
          </a:prstGeom>
          <a:solidFill>
            <a:srgbClr val="28A7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5" name="矩形 4"/>
          <p:cNvSpPr/>
          <p:nvPr userDrawn="1"/>
        </p:nvSpPr>
        <p:spPr>
          <a:xfrm>
            <a:off x="0" y="6648450"/>
            <a:ext cx="12192000" cy="209550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2525" y="2653665"/>
            <a:ext cx="10515600" cy="1325563"/>
          </a:xfrm>
        </p:spPr>
        <p:txBody>
          <a:bodyPr/>
          <a:lstStyle>
            <a:lvl1pPr>
              <a:defRPr sz="5400" b="1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8" name="副标题 7"/>
          <p:cNvSpPr>
            <a:spLocks noGrp="1"/>
          </p:cNvSpPr>
          <p:nvPr>
            <p:ph type="subTitle" idx="1" hasCustomPrompt="1"/>
          </p:nvPr>
        </p:nvSpPr>
        <p:spPr>
          <a:xfrm>
            <a:off x="1219200" y="4425315"/>
            <a:ext cx="7807960" cy="1655445"/>
          </a:xfrm>
        </p:spPr>
        <p:txBody>
          <a:bodyPr/>
          <a:lstStyle>
            <a:lvl1pPr marL="0" indent="0" algn="l">
              <a:buNone/>
              <a:defRPr sz="3600" b="1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讲师：xxx点击添加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F288E0-7875-42C4-84C8-98DBBD3BF4D2}" type="datetimeFigureOut">
              <a:rPr lang="zh-CN" altLang="en-US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732E0F-F916-4EA9-A451-EC0C3959A4E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bg bwMode="auto">
      <p:bgPr>
        <a:pattFill prst="pct5">
          <a:fgClr>
            <a:srgbClr val="D9D9D9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6648450"/>
            <a:ext cx="12192000" cy="209550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grpSp>
        <p:nvGrpSpPr>
          <p:cNvPr id="3" name="组合 6"/>
          <p:cNvGrpSpPr/>
          <p:nvPr/>
        </p:nvGrpSpPr>
        <p:grpSpPr>
          <a:xfrm>
            <a:off x="5949950" y="805524"/>
            <a:ext cx="6238875" cy="182880"/>
            <a:chOff x="3709178" y="2070100"/>
            <a:chExt cx="3810002" cy="279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8" name="矩形 7"/>
            <p:cNvSpPr/>
            <p:nvPr/>
          </p:nvSpPr>
          <p:spPr>
            <a:xfrm>
              <a:off x="3709178" y="2070100"/>
              <a:ext cx="1270000" cy="2794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3200" noProof="1">
                <a:solidFill>
                  <a:schemeClr val="bg1">
                    <a:lumMod val="50000"/>
                  </a:schemeClr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979179" y="2070100"/>
              <a:ext cx="1270000" cy="2794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3200" noProof="1">
                <a:solidFill>
                  <a:schemeClr val="bg1">
                    <a:lumMod val="50000"/>
                  </a:schemeClr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6249180" y="2070100"/>
              <a:ext cx="1270000" cy="279400"/>
            </a:xfrm>
            <a:prstGeom prst="rect">
              <a:avLst/>
            </a:prstGeom>
            <a:solidFill>
              <a:srgbClr val="28A7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3200" noProof="1">
                <a:solidFill>
                  <a:schemeClr val="bg1">
                    <a:lumMod val="50000"/>
                  </a:schemeClr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</p:grpSp>
      <p:pic>
        <p:nvPicPr>
          <p:cNvPr id="11" name="图片 2" descr="圆角-蓝色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0667" y="-185058"/>
            <a:ext cx="2880385" cy="1441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4880" y="0"/>
            <a:ext cx="10515600" cy="805543"/>
          </a:xfrm>
        </p:spPr>
        <p:txBody>
          <a:bodyPr/>
          <a:lstStyle>
            <a:lvl1pPr>
              <a:defRPr sz="3600" b="1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7" name="内容占位符 36"/>
          <p:cNvSpPr>
            <a:spLocks noGrp="1"/>
          </p:cNvSpPr>
          <p:nvPr>
            <p:ph sz="half" idx="14"/>
          </p:nvPr>
        </p:nvSpPr>
        <p:spPr>
          <a:xfrm>
            <a:off x="520581" y="1077686"/>
            <a:ext cx="10930683" cy="5214257"/>
          </a:xfrm>
        </p:spPr>
        <p:txBody>
          <a:bodyPr/>
          <a:lstStyle>
            <a:lvl1pPr>
              <a:buClr>
                <a:schemeClr val="accent1"/>
              </a:buClr>
              <a:buFont typeface="Wingdings" panose="05000000000000000000" pitchFamily="2" charset="2"/>
              <a:buChar char="u"/>
              <a:defRPr sz="2400" baseline="0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buClr>
                <a:schemeClr val="accent1"/>
              </a:buClr>
              <a:buFont typeface="Wingdings" panose="05000000000000000000" pitchFamily="2" charset="2"/>
              <a:buChar char="Ø"/>
              <a:defRPr sz="2200" baseline="0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buClr>
                <a:schemeClr val="accent1"/>
              </a:buClr>
              <a:defRPr sz="2000" baseline="0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buClr>
                <a:schemeClr val="accent1"/>
              </a:buClr>
              <a:defRPr sz="1800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buClr>
                <a:schemeClr val="accent1"/>
              </a:buClr>
              <a:defRPr sz="1800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14" name="灯片编号占位符 6"/>
          <p:cNvSpPr>
            <a:spLocks noGrp="1"/>
          </p:cNvSpPr>
          <p:nvPr>
            <p:ph type="sldNum" sz="quarter" idx="17"/>
          </p:nvPr>
        </p:nvSpPr>
        <p:spPr>
          <a:xfrm>
            <a:off x="9285532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0C94582B-9D00-4C0D-B166-02A236ABA593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3334A-03C9-4C01-8A1A-B9DD44A94D5B}" type="datetime1">
              <a:rPr lang="zh-CN" altLang="en-US"/>
            </a:fld>
            <a:endParaRPr lang="zh-CN" altLang="zh-CN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zh-CN"/>
              <a:t>RHEL Clustering &amp; Storage Management</a:t>
            </a:r>
            <a:endParaRPr lang="zh-CN" altLang="zh-CN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027F6-66FF-4DA0-8853-908340C923CF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165778"/>
            <a:ext cx="7152167" cy="586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noProof="1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99" y="1055914"/>
            <a:ext cx="11157857" cy="52469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22747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02B56-E833-4A12-A267-B8796472F1F0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2" descr="圆角-蓝色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0667" y="-185058"/>
            <a:ext cx="2880385" cy="1441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6"/>
          <p:cNvGrpSpPr/>
          <p:nvPr userDrawn="1"/>
        </p:nvGrpSpPr>
        <p:grpSpPr>
          <a:xfrm>
            <a:off x="5949950" y="805524"/>
            <a:ext cx="6238875" cy="182880"/>
            <a:chOff x="3709178" y="2070100"/>
            <a:chExt cx="3810002" cy="279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9" name="矩形 8"/>
            <p:cNvSpPr/>
            <p:nvPr/>
          </p:nvSpPr>
          <p:spPr>
            <a:xfrm>
              <a:off x="3709178" y="2070100"/>
              <a:ext cx="1270000" cy="2794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3200" noProof="1">
                <a:solidFill>
                  <a:schemeClr val="bg1">
                    <a:lumMod val="50000"/>
                  </a:schemeClr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4979179" y="2070100"/>
              <a:ext cx="1270000" cy="2794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3200" noProof="1">
                <a:solidFill>
                  <a:schemeClr val="bg1">
                    <a:lumMod val="50000"/>
                  </a:schemeClr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249180" y="2070100"/>
              <a:ext cx="1270000" cy="279400"/>
            </a:xfrm>
            <a:prstGeom prst="rect">
              <a:avLst/>
            </a:prstGeom>
            <a:solidFill>
              <a:srgbClr val="28A7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3200" noProof="1">
                <a:solidFill>
                  <a:schemeClr val="bg1">
                    <a:lumMod val="50000"/>
                  </a:schemeClr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1"/>
        </a:buClr>
        <a:buFont typeface="Wingdings" panose="05000000000000000000" pitchFamily="2" charset="2"/>
        <a:buChar char="u"/>
        <a:defRPr sz="2400" kern="1200" baseline="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1"/>
        </a:buClr>
        <a:buFont typeface="Wingdings" panose="05000000000000000000" pitchFamily="2" charset="2"/>
        <a:buChar char="Ø"/>
        <a:defRPr sz="2200" kern="1200" baseline="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" panose="05000000000000000000" pitchFamily="2" charset="2"/>
        <a:buChar char="ü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8.png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11.png"/><Relationship Id="rId3" Type="http://schemas.openxmlformats.org/officeDocument/2006/relationships/tags" Target="../tags/tag8.xml"/><Relationship Id="rId2" Type="http://schemas.openxmlformats.org/officeDocument/2006/relationships/image" Target="../media/image10.png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1" Type="http://schemas.openxmlformats.org/officeDocument/2006/relationships/tags" Target="../tags/tag9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14.png"/><Relationship Id="rId3" Type="http://schemas.openxmlformats.org/officeDocument/2006/relationships/tags" Target="../tags/tag11.xml"/><Relationship Id="rId2" Type="http://schemas.openxmlformats.org/officeDocument/2006/relationships/image" Target="../media/image13.png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5.png"/><Relationship Id="rId1" Type="http://schemas.openxmlformats.org/officeDocument/2006/relationships/tags" Target="../tags/tag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tags" Target="../tags/tag15.xml"/><Relationship Id="rId4" Type="http://schemas.openxmlformats.org/officeDocument/2006/relationships/image" Target="../media/image17.png"/><Relationship Id="rId3" Type="http://schemas.openxmlformats.org/officeDocument/2006/relationships/tags" Target="../tags/tag14.xml"/><Relationship Id="rId2" Type="http://schemas.openxmlformats.org/officeDocument/2006/relationships/image" Target="../media/image16.png"/><Relationship Id="rId1" Type="http://schemas.openxmlformats.org/officeDocument/2006/relationships/tags" Target="../tags/tag13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9.png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1.png"/><Relationship Id="rId1" Type="http://schemas.openxmlformats.org/officeDocument/2006/relationships/tags" Target="../tags/tag17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2.png"/><Relationship Id="rId1" Type="http://schemas.openxmlformats.org/officeDocument/2006/relationships/tags" Target="../tags/tag18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2.png"/><Relationship Id="rId1" Type="http://schemas.openxmlformats.org/officeDocument/2006/relationships/tags" Target="../tags/tag19.xml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24.png"/><Relationship Id="rId3" Type="http://schemas.openxmlformats.org/officeDocument/2006/relationships/tags" Target="../tags/tag21.xml"/><Relationship Id="rId2" Type="http://schemas.openxmlformats.org/officeDocument/2006/relationships/image" Target="../media/image23.png"/><Relationship Id="rId1" Type="http://schemas.openxmlformats.org/officeDocument/2006/relationships/tags" Target="../tags/tag20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5.png"/><Relationship Id="rId1" Type="http://schemas.openxmlformats.org/officeDocument/2006/relationships/tags" Target="../tags/tag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6.png"/><Relationship Id="rId1" Type="http://schemas.openxmlformats.org/officeDocument/2006/relationships/tags" Target="../tags/tag23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7.png"/><Relationship Id="rId1" Type="http://schemas.openxmlformats.org/officeDocument/2006/relationships/tags" Target="../tags/tag24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8.png"/><Relationship Id="rId1" Type="http://schemas.openxmlformats.org/officeDocument/2006/relationships/tags" Target="../tags/tag25.xml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30.png"/><Relationship Id="rId3" Type="http://schemas.openxmlformats.org/officeDocument/2006/relationships/tags" Target="../tags/tag27.xml"/><Relationship Id="rId2" Type="http://schemas.openxmlformats.org/officeDocument/2006/relationships/image" Target="../media/image29.png"/><Relationship Id="rId1" Type="http://schemas.openxmlformats.org/officeDocument/2006/relationships/tags" Target="../tags/tag26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1.png"/><Relationship Id="rId1" Type="http://schemas.openxmlformats.org/officeDocument/2006/relationships/tags" Target="../tags/tag28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2.png"/><Relationship Id="rId1" Type="http://schemas.openxmlformats.org/officeDocument/2006/relationships/tags" Target="../tags/tag2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8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3.png"/><Relationship Id="rId1" Type="http://schemas.openxmlformats.org/officeDocument/2006/relationships/tags" Target="../tags/tag3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抽奖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416050" y="2489200"/>
            <a:ext cx="8623300" cy="1879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功能</a:t>
            </a:r>
            <a:r>
              <a:rPr kumimoji="1" lang="zh-CN" altLang="en-US" dirty="0">
                <a:sym typeface="+mn-ea"/>
              </a:rPr>
              <a:t>介绍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76250" y="2066290"/>
            <a:ext cx="11239500" cy="31051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架构</a:t>
            </a:r>
            <a:r>
              <a:rPr kumimoji="1" lang="zh-CN" altLang="en-US" dirty="0">
                <a:sym typeface="+mn-ea"/>
              </a:rPr>
              <a:t>介绍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420620" y="1025525"/>
            <a:ext cx="7789545" cy="557149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165735"/>
            <a:ext cx="8978900" cy="586740"/>
          </a:xfrm>
        </p:spPr>
        <p:txBody>
          <a:bodyPr/>
          <a:lstStyle/>
          <a:p>
            <a:r>
              <a:rPr kumimoji="1" lang="zh-CN" altLang="en-US" dirty="0">
                <a:sym typeface="+mn-ea"/>
              </a:rPr>
              <a:t>使用到的</a:t>
            </a:r>
            <a:r>
              <a:rPr kumimoji="1" lang="zh-CN" altLang="en-US" dirty="0">
                <a:sym typeface="+mn-ea"/>
              </a:rPr>
              <a:t>技术</a:t>
            </a:r>
            <a:endParaRPr kumimoji="1" lang="zh-CN" altLang="en-US" dirty="0"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197735" y="2068195"/>
            <a:ext cx="4234815" cy="38766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相关知识</a:t>
            </a:r>
            <a:r>
              <a:rPr lang="en-US" altLang="zh-CN"/>
              <a:t>:  </a:t>
            </a:r>
            <a:endParaRPr lang="en-US" altLang="zh-CN"/>
          </a:p>
          <a:p>
            <a:endParaRPr lang="en-US" altLang="zh-CN"/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sz="1400"/>
              <a:t>如何快速使用Gin开发Api Server</a:t>
            </a: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sz="1400"/>
              <a:t>如何使用gorm访问数据库</a:t>
            </a: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sz="1400"/>
              <a:t>如何管理你项目中的配置</a:t>
            </a: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sz="1400">
                <a:sym typeface="+mn-ea"/>
              </a:rPr>
              <a:t>如何使用MVC模式编写你的业务控制器</a:t>
            </a: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sz="1400"/>
              <a:t>如何使用zerolog打印程序日志</a:t>
            </a: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sz="1400"/>
              <a:t>如何为你程序提供统一的Api Response</a:t>
            </a: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sz="1400"/>
              <a:t>如何自定义业务异常</a:t>
            </a: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endParaRPr sz="1400"/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sz="1400"/>
              <a:t>使用cobra为你你程序添加CLI入口</a:t>
            </a:r>
            <a:endParaRPr sz="1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-34925" y="2686050"/>
            <a:ext cx="12210415" cy="1325880"/>
          </a:xfrm>
        </p:spPr>
        <p:txBody>
          <a:bodyPr/>
          <a:lstStyle/>
          <a:p>
            <a:r>
              <a:rPr dirty="0"/>
              <a:t>项目开发中一些常用的工具与技巧</a:t>
            </a:r>
            <a:endParaRPr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219200" y="4425316"/>
            <a:ext cx="6242957" cy="1028428"/>
          </a:xfrm>
        </p:spPr>
        <p:txBody>
          <a:bodyPr/>
          <a:lstStyle/>
          <a:p>
            <a:r>
              <a:rPr lang="zh-CN" altLang="en-US" dirty="0"/>
              <a:t>讲师：老喻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32E0F-F916-4EA9-A451-EC0C3959A4E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自我简介</a:t>
            </a:r>
            <a:endParaRPr kumimoji="1" lang="zh-CN" alt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09600" y="1083310"/>
            <a:ext cx="5412740" cy="502666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u"/>
              <a:defRPr sz="2400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Ø"/>
              <a:defRPr sz="2200" kern="1200" baseline="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2800" dirty="0"/>
              <a:t>运维, 研发, 产品, 架构</a:t>
            </a:r>
            <a:endParaRPr kumimoji="1" lang="zh-CN" altLang="en-US" sz="2800" dirty="0"/>
          </a:p>
          <a:p>
            <a:endParaRPr kumimoji="1" lang="zh-CN" altLang="en-US" sz="2800" dirty="0"/>
          </a:p>
          <a:p>
            <a:r>
              <a:rPr kumimoji="1" lang="zh-CN" altLang="en-US" sz="2800" dirty="0"/>
              <a:t>创业做过拼车和团购</a:t>
            </a:r>
            <a:endParaRPr kumimoji="1" lang="zh-CN" altLang="en-US" sz="2800" dirty="0"/>
          </a:p>
          <a:p>
            <a:endParaRPr kumimoji="1" lang="zh-CN" altLang="en-US" sz="2800" dirty="0"/>
          </a:p>
          <a:p>
            <a:r>
              <a:rPr kumimoji="1" lang="zh-CN" altLang="en-US" sz="2800" dirty="0"/>
              <a:t>参与社区, 分享与探讨技术价值</a:t>
            </a:r>
            <a:endParaRPr kumimoji="1" lang="zh-CN" altLang="en-US" sz="2800" dirty="0"/>
          </a:p>
          <a:p>
            <a:endParaRPr kumimoji="1" lang="zh-CN" altLang="en-US" sz="2800" dirty="0"/>
          </a:p>
          <a:p>
            <a:r>
              <a:rPr kumimoji="1" lang="zh-CN" altLang="en-US" sz="2800" dirty="0"/>
              <a:t>坚持写博客, 记录与分享体验</a:t>
            </a:r>
            <a:endParaRPr kumimoji="1" lang="zh-CN" altLang="en-US" sz="2800" dirty="0"/>
          </a:p>
          <a:p>
            <a:pPr marL="0" indent="0">
              <a:buNone/>
            </a:pPr>
            <a:r>
              <a:rPr kumimoji="1" lang="en-US" altLang="zh-CN" sz="2800" dirty="0"/>
              <a:t>(https://yumaojun03.github.io/)</a:t>
            </a:r>
            <a:endParaRPr kumimoji="1" lang="zh-CN" altLang="en-US" sz="2800" dirty="0"/>
          </a:p>
          <a:p>
            <a:endParaRPr kumimoji="1" lang="zh-CN" altLang="en-US" sz="2800" dirty="0"/>
          </a:p>
          <a:p>
            <a:r>
              <a:rPr kumimoji="1" lang="zh-CN" altLang="en-US" sz="2800" dirty="0"/>
              <a:t>将经验汇聚成产品</a:t>
            </a:r>
            <a:r>
              <a:rPr kumimoji="1" lang="en-US" altLang="zh-CN" sz="2800" dirty="0"/>
              <a:t>,</a:t>
            </a:r>
            <a:r>
              <a:rPr kumimoji="1" lang="zh-CN" altLang="en-US" sz="2800" dirty="0"/>
              <a:t>通过开源项目传递价值</a:t>
            </a:r>
            <a:endParaRPr kumimoji="1" lang="zh-CN" altLang="en-US" sz="28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65570" y="1083310"/>
            <a:ext cx="4584700" cy="30861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3950" y="3096895"/>
            <a:ext cx="5755640" cy="325056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提纲</a:t>
            </a:r>
            <a:endParaRPr kumimoji="1" lang="zh-CN" alt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084320" y="4255770"/>
            <a:ext cx="4023360" cy="1793875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u"/>
              <a:defRPr sz="2400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Ø"/>
              <a:defRPr sz="2200" kern="1200" baseline="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sz="2800" dirty="0"/>
              <a:t>如何使用MVC模式编写你的业务控制器</a:t>
            </a:r>
            <a:endParaRPr kumimoji="1" sz="2800" dirty="0"/>
          </a:p>
          <a:p>
            <a:endParaRPr kumimoji="1" lang="zh-CN" altLang="en-US" sz="2800" dirty="0"/>
          </a:p>
          <a:p>
            <a:r>
              <a:rPr kumimoji="1" sz="2800" dirty="0"/>
              <a:t>如何使用zerolog打印程序日志</a:t>
            </a:r>
            <a:endParaRPr kumimoji="1" sz="2800" dirty="0"/>
          </a:p>
          <a:p>
            <a:endParaRPr kumimoji="1" lang="zh-CN" altLang="en-US" sz="2800" dirty="0"/>
          </a:p>
          <a:p>
            <a:r>
              <a:rPr kumimoji="1" sz="2800" dirty="0"/>
              <a:t>如何为你程序提供统一的Api Response</a:t>
            </a:r>
            <a:endParaRPr kumimoji="1" sz="2800" dirty="0"/>
          </a:p>
          <a:p>
            <a:endParaRPr kumimoji="1" sz="2800" dirty="0"/>
          </a:p>
          <a:p>
            <a:r>
              <a:rPr kumimoji="1" sz="2800" dirty="0"/>
              <a:t>如何自定义业务异常</a:t>
            </a:r>
            <a:endParaRPr kumimoji="1" sz="2800" dirty="0"/>
          </a:p>
          <a:p>
            <a:endParaRPr kumimoji="1" sz="28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1965" y="1328420"/>
            <a:ext cx="7620000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3"/>
          <p:cNvSpPr>
            <a:spLocks noGrp="1" noChangeArrowheads="1"/>
          </p:cNvSpPr>
          <p:nvPr>
            <p:ph type="title"/>
          </p:nvPr>
        </p:nvSpPr>
        <p:spPr>
          <a:xfrm>
            <a:off x="379413" y="2654300"/>
            <a:ext cx="11288712" cy="1325563"/>
          </a:xfrm>
        </p:spPr>
        <p:txBody>
          <a:bodyPr/>
          <a:lstStyle/>
          <a:p>
            <a:pPr algn="ctr"/>
            <a:r>
              <a:rPr kumimoji="1" sz="4800" dirty="0">
                <a:sym typeface="+mn-ea"/>
              </a:rPr>
              <a:t>如何使用MVC模式编写你的业务控制器</a:t>
            </a:r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当前代码组织</a:t>
            </a:r>
            <a:r>
              <a:rPr kumimoji="1" lang="zh-CN" altLang="en-US" dirty="0">
                <a:sym typeface="+mn-ea"/>
              </a:rPr>
              <a:t>结构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298700" y="1529715"/>
            <a:ext cx="7594600" cy="4368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功能分层架构：</a:t>
            </a:r>
            <a:r>
              <a:rPr kumimoji="1" lang="en-US" altLang="zh-CN" dirty="0">
                <a:sym typeface="+mn-ea"/>
              </a:rPr>
              <a:t>MVC</a:t>
            </a:r>
            <a:endParaRPr kumimoji="1" lang="en-US" altLang="zh-CN" dirty="0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623945" y="1202055"/>
            <a:ext cx="5690870" cy="54768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独立出</a:t>
            </a:r>
            <a:r>
              <a:rPr kumimoji="1" lang="en-US" altLang="zh-CN" dirty="0">
                <a:sym typeface="+mn-ea"/>
              </a:rPr>
              <a:t>Models</a:t>
            </a:r>
            <a:r>
              <a:rPr kumimoji="1" lang="zh-CN" altLang="en-US" dirty="0">
                <a:sym typeface="+mn-ea"/>
              </a:rPr>
              <a:t>包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854450" y="1769110"/>
            <a:ext cx="4483100" cy="5842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378200" y="3028315"/>
            <a:ext cx="5435600" cy="26543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抽象出</a:t>
            </a:r>
            <a:r>
              <a:rPr kumimoji="1" lang="en-US" altLang="zh-CN" dirty="0">
                <a:sym typeface="+mn-ea"/>
              </a:rPr>
              <a:t>DB</a:t>
            </a:r>
            <a:r>
              <a:rPr kumimoji="1" lang="zh-CN" altLang="en-US" dirty="0">
                <a:sym typeface="+mn-ea"/>
              </a:rPr>
              <a:t>对象，全局</a:t>
            </a:r>
            <a:r>
              <a:rPr kumimoji="1" lang="zh-CN" altLang="en-US" dirty="0">
                <a:sym typeface="+mn-ea"/>
              </a:rPr>
              <a:t>共享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778125" y="2199005"/>
            <a:ext cx="6457950" cy="245935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抽象出</a:t>
            </a:r>
            <a:r>
              <a:rPr kumimoji="1" lang="en-US" altLang="zh-CN" dirty="0">
                <a:sym typeface="+mn-ea"/>
              </a:rPr>
              <a:t>DB</a:t>
            </a:r>
            <a:r>
              <a:rPr kumimoji="1" lang="zh-CN" altLang="en-US" dirty="0">
                <a:sym typeface="+mn-ea"/>
              </a:rPr>
              <a:t>对象，全局</a:t>
            </a:r>
            <a:r>
              <a:rPr kumimoji="1" lang="zh-CN" altLang="en-US" dirty="0">
                <a:sym typeface="+mn-ea"/>
              </a:rPr>
              <a:t>共享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54330" y="3070225"/>
            <a:ext cx="6104890" cy="315150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354955" y="1344295"/>
            <a:ext cx="6758305" cy="331089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抽象出</a:t>
            </a:r>
            <a:r>
              <a:rPr kumimoji="1" lang="en-US" altLang="zh-CN" dirty="0">
                <a:sym typeface="+mn-ea"/>
              </a:rPr>
              <a:t>DB</a:t>
            </a:r>
            <a:r>
              <a:rPr kumimoji="1" lang="zh-CN" altLang="en-US" dirty="0">
                <a:sym typeface="+mn-ea"/>
              </a:rPr>
              <a:t>对象，全局</a:t>
            </a:r>
            <a:r>
              <a:rPr kumimoji="1" lang="zh-CN" altLang="en-US" dirty="0">
                <a:sym typeface="+mn-ea"/>
              </a:rPr>
              <a:t>共享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829685" y="1096010"/>
            <a:ext cx="4532630" cy="551942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重构</a:t>
            </a:r>
            <a:r>
              <a:rPr kumimoji="1" lang="en-US" altLang="zh-CN" dirty="0">
                <a:sym typeface="+mn-ea"/>
              </a:rPr>
              <a:t>Handlers</a:t>
            </a:r>
            <a:endParaRPr kumimoji="1" lang="en-US" altLang="zh-CN" dirty="0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16915" y="901065"/>
            <a:ext cx="3753485" cy="58261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857750" y="3130550"/>
            <a:ext cx="2476500" cy="5969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335645" y="1184275"/>
            <a:ext cx="3535680" cy="508317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程序</a:t>
            </a:r>
            <a:r>
              <a:rPr kumimoji="1" lang="zh-CN" altLang="en-US" dirty="0">
                <a:sym typeface="+mn-ea"/>
              </a:rPr>
              <a:t>入口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063365" y="2109470"/>
            <a:ext cx="5918200" cy="33274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程序</a:t>
            </a:r>
            <a:r>
              <a:rPr kumimoji="1" lang="zh-CN" altLang="en-US" dirty="0">
                <a:sym typeface="+mn-ea"/>
              </a:rPr>
              <a:t>入口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3" name="图片 2" descr="截屏2024-08-25 21.06.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55290" y="1142365"/>
            <a:ext cx="7691755" cy="557276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3"/>
          <p:cNvSpPr>
            <a:spLocks noGrp="1" noChangeArrowheads="1"/>
          </p:cNvSpPr>
          <p:nvPr>
            <p:ph type="title"/>
          </p:nvPr>
        </p:nvSpPr>
        <p:spPr>
          <a:xfrm>
            <a:off x="379413" y="2654300"/>
            <a:ext cx="11288712" cy="1325563"/>
          </a:xfrm>
        </p:spPr>
        <p:txBody>
          <a:bodyPr/>
          <a:lstStyle/>
          <a:p>
            <a:pPr algn="ctr"/>
            <a:r>
              <a:rPr sz="4800">
                <a:sym typeface="+mn-ea"/>
              </a:rPr>
              <a:t>如何使用zerolog打印程序日志</a:t>
            </a:r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日志库</a:t>
            </a:r>
            <a:r>
              <a:rPr kumimoji="1" lang="zh-CN" altLang="en-US" dirty="0">
                <a:sym typeface="+mn-ea"/>
              </a:rPr>
              <a:t>比较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530350" y="2089150"/>
            <a:ext cx="9131300" cy="32258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ym typeface="+mn-ea"/>
              </a:rPr>
              <a:t>zerolog</a:t>
            </a:r>
            <a:endParaRPr kumimoji="1" lang="en-US" altLang="zh-CN" dirty="0"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289685" y="2336800"/>
            <a:ext cx="10325100" cy="23622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ym typeface="+mn-ea"/>
              </a:rPr>
              <a:t>zerolog</a:t>
            </a:r>
            <a:endParaRPr kumimoji="1" lang="en-US" altLang="zh-CN" dirty="0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04570" y="2431415"/>
            <a:ext cx="10325100" cy="23622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ym typeface="+mn-ea"/>
              </a:rPr>
              <a:t>zerolog </a:t>
            </a:r>
            <a:r>
              <a:rPr kumimoji="1" lang="zh-CN" altLang="en-US" dirty="0">
                <a:sym typeface="+mn-ea"/>
              </a:rPr>
              <a:t>封装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384290" y="1186815"/>
            <a:ext cx="5520690" cy="54927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40410" y="2801620"/>
            <a:ext cx="5060315" cy="226250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ym typeface="+mn-ea"/>
              </a:rPr>
              <a:t>zerolog </a:t>
            </a:r>
            <a:r>
              <a:rPr kumimoji="1" lang="zh-CN" altLang="en-US" dirty="0">
                <a:sym typeface="+mn-ea"/>
              </a:rPr>
              <a:t>使用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152650" y="1938020"/>
            <a:ext cx="7886700" cy="35052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3"/>
          <p:cNvSpPr>
            <a:spLocks noGrp="1" noChangeArrowheads="1"/>
          </p:cNvSpPr>
          <p:nvPr>
            <p:ph type="title"/>
          </p:nvPr>
        </p:nvSpPr>
        <p:spPr>
          <a:xfrm>
            <a:off x="379413" y="2654300"/>
            <a:ext cx="11288712" cy="1325563"/>
          </a:xfrm>
        </p:spPr>
        <p:txBody>
          <a:bodyPr/>
          <a:lstStyle/>
          <a:p>
            <a:pPr algn="ctr"/>
            <a:r>
              <a:rPr kumimoji="1" sz="4800" dirty="0">
                <a:sym typeface="+mn-ea"/>
              </a:rPr>
              <a:t>如何自定义业务异常</a:t>
            </a:r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ym typeface="+mn-ea"/>
              </a:rPr>
              <a:t>API </a:t>
            </a:r>
            <a:r>
              <a:rPr kumimoji="1" lang="zh-CN" altLang="en-US" dirty="0">
                <a:sym typeface="+mn-ea"/>
              </a:rPr>
              <a:t>异常的的使用</a:t>
            </a:r>
            <a:r>
              <a:rPr kumimoji="1" lang="zh-CN" altLang="en-US" dirty="0">
                <a:sym typeface="+mn-ea"/>
              </a:rPr>
              <a:t>场景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973705" y="1058545"/>
            <a:ext cx="6871335" cy="565658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简单的</a:t>
            </a:r>
            <a:r>
              <a:rPr kumimoji="1" lang="zh-CN" altLang="en-US" dirty="0">
                <a:sym typeface="+mn-ea"/>
              </a:rPr>
              <a:t>异常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673985" y="2406650"/>
            <a:ext cx="6464300" cy="20447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定义自己的业务</a:t>
            </a:r>
            <a:r>
              <a:rPr kumimoji="1" lang="zh-CN" altLang="en-US" dirty="0">
                <a:sym typeface="+mn-ea"/>
              </a:rPr>
              <a:t>异常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444115" y="1095375"/>
            <a:ext cx="7486015" cy="560387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定义自己的业务</a:t>
            </a:r>
            <a:r>
              <a:rPr kumimoji="1" lang="zh-CN" altLang="en-US" dirty="0">
                <a:sym typeface="+mn-ea"/>
              </a:rPr>
              <a:t>异常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864350" y="2614295"/>
            <a:ext cx="5232400" cy="1968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03200" y="1284605"/>
            <a:ext cx="6756400" cy="49784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业务异常</a:t>
            </a:r>
            <a:r>
              <a:rPr kumimoji="1" lang="zh-CN" altLang="en-US" dirty="0">
                <a:sym typeface="+mn-ea"/>
              </a:rPr>
              <a:t>比较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060700" y="2317750"/>
            <a:ext cx="6070600" cy="2222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一个</a:t>
            </a:r>
            <a:r>
              <a:rPr kumimoji="1" lang="zh-CN" altLang="en-US" dirty="0">
                <a:sym typeface="+mn-ea"/>
              </a:rPr>
              <a:t>测试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114550" y="1056640"/>
            <a:ext cx="7962900" cy="56007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3"/>
          <p:cNvSpPr>
            <a:spLocks noGrp="1" noChangeArrowheads="1"/>
          </p:cNvSpPr>
          <p:nvPr>
            <p:ph type="title"/>
          </p:nvPr>
        </p:nvSpPr>
        <p:spPr>
          <a:xfrm>
            <a:off x="379413" y="2654300"/>
            <a:ext cx="11288712" cy="1325563"/>
          </a:xfrm>
        </p:spPr>
        <p:txBody>
          <a:bodyPr/>
          <a:lstStyle/>
          <a:p>
            <a:pPr algn="ctr"/>
            <a:r>
              <a:rPr kumimoji="1" sz="4800" dirty="0">
                <a:sym typeface="+mn-ea"/>
              </a:rPr>
              <a:t>如何为你程序提供统一的Api Response</a:t>
            </a:r>
            <a:endParaRPr lang="en-US" altLang="zh-CN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统一的</a:t>
            </a:r>
            <a:r>
              <a:rPr kumimoji="1" lang="zh-CN" altLang="en-US" dirty="0">
                <a:sym typeface="+mn-ea"/>
              </a:rPr>
              <a:t>返回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596640" y="1083945"/>
            <a:ext cx="5564505" cy="560832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3"/>
          <p:cNvSpPr>
            <a:spLocks noGrp="1" noChangeArrowheads="1"/>
          </p:cNvSpPr>
          <p:nvPr>
            <p:ph type="title"/>
          </p:nvPr>
        </p:nvSpPr>
        <p:spPr>
          <a:xfrm>
            <a:off x="379413" y="2654300"/>
            <a:ext cx="11288712" cy="1325563"/>
          </a:xfrm>
        </p:spPr>
        <p:txBody>
          <a:bodyPr/>
          <a:lstStyle/>
          <a:p>
            <a:pPr algn="ctr"/>
            <a:r>
              <a:rPr lang="zh-CN" altLang="en-US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谢   谢</a:t>
            </a:r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07" name="副标题 4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25950"/>
            <a:ext cx="9223375" cy="1654175"/>
          </a:xfrm>
        </p:spPr>
        <p:txBody>
          <a:bodyPr/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咨询热线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400-080-6560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官方网站：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http://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www.magedu.com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6"/>
          <p:cNvSpPr txBox="1">
            <a:spLocks noChangeArrowheads="1"/>
          </p:cNvSpPr>
          <p:nvPr/>
        </p:nvSpPr>
        <p:spPr bwMode="auto">
          <a:xfrm>
            <a:off x="638175" y="960348"/>
            <a:ext cx="10515600" cy="104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5400" b="1" kern="1200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9pPr>
          </a:lstStyle>
          <a:p>
            <a:r>
              <a:rPr lang="zh-CN" altLang="en-US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祝大家学业有成</a:t>
            </a:r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643</Words>
  <Application>WPS 演示</Application>
  <PresentationFormat>宽屏</PresentationFormat>
  <Paragraphs>113</Paragraphs>
  <Slides>33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7" baseType="lpstr">
      <vt:lpstr>Arial</vt:lpstr>
      <vt:lpstr>宋体</vt:lpstr>
      <vt:lpstr>Wingdings</vt:lpstr>
      <vt:lpstr>Calibri</vt:lpstr>
      <vt:lpstr>Helvetica Neue</vt:lpstr>
      <vt:lpstr>汉仪书宋二KW</vt:lpstr>
      <vt:lpstr>Open Sans Light</vt:lpstr>
      <vt:lpstr>微软雅黑</vt:lpstr>
      <vt:lpstr>汉仪旗黑</vt:lpstr>
      <vt:lpstr>宋体</vt:lpstr>
      <vt:lpstr>Arial Unicode MS</vt:lpstr>
      <vt:lpstr>苹方-简</vt:lpstr>
      <vt:lpstr>Calibri Light</vt:lpstr>
      <vt:lpstr>自定义设计方案</vt:lpstr>
      <vt:lpstr>功能介绍</vt:lpstr>
      <vt:lpstr>功能介绍</vt:lpstr>
      <vt:lpstr>架构介绍</vt:lpstr>
      <vt:lpstr>使用到的技术</vt:lpstr>
      <vt:lpstr>项目开发中一些常用的工具与技巧</vt:lpstr>
      <vt:lpstr>自我简介</vt:lpstr>
      <vt:lpstr>提纲</vt:lpstr>
      <vt:lpstr>如何使用MVC模式编写你的业务控制器</vt:lpstr>
      <vt:lpstr>当前代码组织结构</vt:lpstr>
      <vt:lpstr>功能分层架构：MVC</vt:lpstr>
      <vt:lpstr>独立出Models包</vt:lpstr>
      <vt:lpstr>抽象出DB对象，全局共享</vt:lpstr>
      <vt:lpstr>抽象出DB对象，全局共享</vt:lpstr>
      <vt:lpstr>抽象出DB对象，全局共享</vt:lpstr>
      <vt:lpstr>重构Handlers</vt:lpstr>
      <vt:lpstr>程序入口</vt:lpstr>
      <vt:lpstr>程序入口</vt:lpstr>
      <vt:lpstr>如何使用zerolog打印程序日志</vt:lpstr>
      <vt:lpstr>日志库比较</vt:lpstr>
      <vt:lpstr>zerolog</vt:lpstr>
      <vt:lpstr>zerolog</vt:lpstr>
      <vt:lpstr>zerolog 封装</vt:lpstr>
      <vt:lpstr>zerolog 使用</vt:lpstr>
      <vt:lpstr>如何自定义业务异常</vt:lpstr>
      <vt:lpstr>API 异常的的使用场景</vt:lpstr>
      <vt:lpstr>简单的异常</vt:lpstr>
      <vt:lpstr>定义自己的业务异常</vt:lpstr>
      <vt:lpstr>定义自己的业务异常</vt:lpstr>
      <vt:lpstr>业务异常比较</vt:lpstr>
      <vt:lpstr>一个测试</vt:lpstr>
      <vt:lpstr>如何为你程序提供统一的Api Response</vt:lpstr>
      <vt:lpstr>统一的返回</vt:lpstr>
      <vt:lpstr>谢   谢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李纳斯</cp:lastModifiedBy>
  <cp:revision>1490</cp:revision>
  <dcterms:created xsi:type="dcterms:W3CDTF">2024-08-28T14:55:46Z</dcterms:created>
  <dcterms:modified xsi:type="dcterms:W3CDTF">2024-08-28T14:55:46Z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2052-6.7.1.8828</vt:lpwstr>
  </property>
  <property fmtid="{D5CDD505-2E9C-101B-9397-08002B2CF9AE}" pid="3" name="ICV">
    <vt:lpwstr>7574BAF3570B4D6C8349CA523248A172</vt:lpwstr>
  </property>
</Properties>
</file>